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897" r:id="rId2"/>
    <p:sldMasterId id="2147483925" r:id="rId3"/>
  </p:sldMasterIdLst>
  <p:notesMasterIdLst>
    <p:notesMasterId r:id="rId24"/>
  </p:notesMasterIdLst>
  <p:sldIdLst>
    <p:sldId id="349" r:id="rId4"/>
    <p:sldId id="420" r:id="rId5"/>
    <p:sldId id="422" r:id="rId6"/>
    <p:sldId id="429" r:id="rId7"/>
    <p:sldId id="392" r:id="rId8"/>
    <p:sldId id="404" r:id="rId9"/>
    <p:sldId id="403" r:id="rId10"/>
    <p:sldId id="408" r:id="rId11"/>
    <p:sldId id="426" r:id="rId12"/>
    <p:sldId id="431" r:id="rId13"/>
    <p:sldId id="439" r:id="rId14"/>
    <p:sldId id="443" r:id="rId15"/>
    <p:sldId id="448" r:id="rId16"/>
    <p:sldId id="447" r:id="rId17"/>
    <p:sldId id="441" r:id="rId18"/>
    <p:sldId id="442" r:id="rId19"/>
    <p:sldId id="446" r:id="rId20"/>
    <p:sldId id="444" r:id="rId21"/>
    <p:sldId id="430" r:id="rId22"/>
    <p:sldId id="41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1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496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263973-E59F-4C2A-AA63-5F50E4E0B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3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63973-E59F-4C2A-AA63-5F50E4E0B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6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71F2-4FFF-4C52-BB63-05F55B83D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FA01A-724A-44B6-9AF0-4EBB5061D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1750"/>
            <a:ext cx="2286000" cy="6445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1750"/>
            <a:ext cx="6705600" cy="6445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14E8-60FC-4EBC-83F1-8E1DEC865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17A1F-46E1-4C13-9E21-751627F7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FC5E-E0C1-463A-A015-D208E3D6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7338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3842-74E9-406D-99FD-4C7A4A1D9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2346B-84FC-4059-8097-64E92E920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262EB-B6D1-4C4E-ADD9-94940275F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A10F-28E6-45F3-95EE-9CF7C4871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657975"/>
            <a:ext cx="2362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Belle2 IDM, Sep 1 '11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657975"/>
            <a:ext cx="3962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Sven Vahsen, University of Hawaii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657975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AE41F961-BE0F-4283-93DB-11D39335C1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0723-81F4-4ECD-A3AB-D6DF21676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6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267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28600" y="6657975"/>
            <a:ext cx="2362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Belle2 IDM, Sep 1 '11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657975"/>
            <a:ext cx="3962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Sven Vahsen, University of Hawaii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657975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D697EB62-13FE-4243-8603-34CB57CA7F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75057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93800"/>
            <a:ext cx="3803650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89450" y="1193800"/>
            <a:ext cx="3803650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35400"/>
            <a:ext cx="3803650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9450" y="3835400"/>
            <a:ext cx="3803650" cy="248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5865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E5FFEE-9B3A-42EE-815C-54D85BAAFB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5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286500"/>
            <a:ext cx="3524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471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latin typeface="Helvetic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315035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5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286500"/>
            <a:ext cx="35242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228600" y="6386513"/>
            <a:ext cx="42481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400">
                <a:solidFill>
                  <a:srgbClr val="CC6600"/>
                </a:solidFill>
                <a:latin typeface="Tahoma" pitchFamily="34" charset="0"/>
              </a:rPr>
              <a:t>Mini-TPC – Phy-841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7010400" y="6391275"/>
            <a:ext cx="153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Brian Meadows</a:t>
            </a:r>
          </a:p>
        </p:txBody>
      </p:sp>
      <p:sp>
        <p:nvSpPr>
          <p:cNvPr id="14131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4131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0986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10EA3-66DE-48D7-8F37-EB1D25E2E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C29EF-DB58-4E75-AECD-8703B4D54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A2058-B40A-475E-976A-B4767002A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CE07-F6B0-4382-B239-C4464C814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D495-26F2-4C7C-8A8C-6015DBC19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1475-BA57-430F-B71E-824AF0400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B0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1750"/>
            <a:ext cx="9144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One line title (two lines possible)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 (suggestion:  avoid going beyond third level for the On Site Review Presentation- your stuff may be too detailed for the audience and hard to read in the back of the room)</a:t>
            </a:r>
          </a:p>
          <a:p>
            <a:pPr lvl="2"/>
            <a:r>
              <a:rPr lang="en-US" smtClean="0"/>
              <a:t>Fourth level</a:t>
            </a:r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838200" y="6400800"/>
            <a:ext cx="7620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4311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57975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Belle2 IDM, Sep 1 '11 </a:t>
            </a:r>
            <a:endParaRPr lang="en-US"/>
          </a:p>
        </p:txBody>
      </p:sp>
      <p:sp>
        <p:nvSpPr>
          <p:cNvPr id="4311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657975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Sven Vahsen, University of Hawaii</a:t>
            </a:r>
            <a:endParaRPr lang="en-US"/>
          </a:p>
        </p:txBody>
      </p:sp>
      <p:sp>
        <p:nvSpPr>
          <p:cNvPr id="4311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579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+mn-lt"/>
              </a:defRPr>
            </a:lvl1pPr>
          </a:lstStyle>
          <a:p>
            <a:pPr>
              <a:defRPr/>
            </a:pPr>
            <a:fld id="{1E0B1F64-A91B-4054-AD0F-5321E5233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hdr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CC33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CC33"/>
          </a:solidFill>
          <a:latin typeface="Arial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CC33"/>
          </a:solidFill>
          <a:latin typeface="Arial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CC33"/>
          </a:solidFill>
          <a:latin typeface="Arial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CC33"/>
          </a:solidFill>
          <a:latin typeface="Arial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CC33"/>
          </a:solidFill>
          <a:latin typeface="Arial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CC33"/>
          </a:solidFill>
          <a:latin typeface="Arial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CC33"/>
          </a:solidFill>
          <a:latin typeface="Arial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CC33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58838" indent="-401638" algn="l" rtl="0" eaLnBrk="1" fontAlgn="base" hangingPunct="1">
        <a:spcBef>
          <a:spcPct val="20000"/>
        </a:spcBef>
        <a:spcAft>
          <a:spcPct val="0"/>
        </a:spcAft>
        <a:buChar char="—"/>
        <a:defRPr sz="2400">
          <a:solidFill>
            <a:schemeClr val="tx1"/>
          </a:solidFill>
          <a:latin typeface="+mn-lt"/>
        </a:defRPr>
      </a:lvl2pPr>
      <a:lvl3pPr marL="1201738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55763" indent="-336550" algn="l" rtl="0" eaLnBrk="1" fontAlgn="base" hangingPunct="1">
        <a:spcBef>
          <a:spcPct val="20000"/>
        </a:spcBef>
        <a:spcAft>
          <a:spcPct val="0"/>
        </a:spcAft>
        <a:buChar char="—"/>
        <a:defRPr sz="2000">
          <a:solidFill>
            <a:schemeClr val="tx1"/>
          </a:solidFill>
          <a:latin typeface="+mn-lt"/>
        </a:defRPr>
      </a:lvl4pPr>
      <a:lvl5pPr marL="20605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6" charset="0"/>
        </a:defRPr>
      </a:lvl5pPr>
      <a:lvl6pPr marL="25177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6" charset="0"/>
        </a:defRPr>
      </a:lvl6pPr>
      <a:lvl7pPr marL="29749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6" charset="0"/>
        </a:defRPr>
      </a:lvl7pPr>
      <a:lvl8pPr marL="34321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6" charset="0"/>
        </a:defRPr>
      </a:lvl8pPr>
      <a:lvl9pPr marL="38893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6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white"/>
                </a:solidFill>
                <a:latin typeface="Calibri"/>
              </a:rPr>
              <a:t>Belle2 IDM, Sep 1 '11 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white"/>
                </a:solidFill>
                <a:latin typeface="Calibri"/>
              </a:rPr>
              <a:t>Sven Vahsen, University of Hawaii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3222DB-B359-4FF5-B628-A2930ED1057F}" type="slidenum">
              <a:rPr lang="en-US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14313"/>
            <a:ext cx="87153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775" y="1323975"/>
            <a:ext cx="87264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68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2400">
          <a:solidFill>
            <a:srgbClr val="000066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hlink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>
          <a:solidFill>
            <a:srgbClr val="9966FF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>
          <a:solidFill>
            <a:srgbClr val="A5002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rgbClr val="990099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rgbClr val="99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rgbClr val="99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rgbClr val="99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rgbClr val="99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r="11034"/>
          <a:stretch/>
        </p:blipFill>
        <p:spPr bwMode="auto">
          <a:xfrm>
            <a:off x="5148943" y="5289904"/>
            <a:ext cx="1360714" cy="132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8288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</a:rPr>
              <a:t>microTPCs</a:t>
            </a:r>
            <a:r>
              <a:rPr lang="en-US" sz="6000" b="1" dirty="0" smtClean="0">
                <a:solidFill>
                  <a:schemeClr val="tx1"/>
                </a:solidFill>
              </a:rPr>
              <a:t> in </a:t>
            </a:r>
            <a:r>
              <a:rPr lang="en-US" sz="6000" b="1" dirty="0" err="1" smtClean="0">
                <a:solidFill>
                  <a:schemeClr val="tx1"/>
                </a:solidFill>
              </a:rPr>
              <a:t>SuperBEAST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7010400" cy="2013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Belle2 Inter Detector Meeting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Sep 1 2011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Sven </a:t>
            </a:r>
            <a:r>
              <a:rPr lang="en-US" dirty="0">
                <a:solidFill>
                  <a:schemeClr val="tx1"/>
                </a:solidFill>
              </a:rPr>
              <a:t>E. </a:t>
            </a:r>
            <a:r>
              <a:rPr lang="en-US" dirty="0" smtClean="0">
                <a:solidFill>
                  <a:schemeClr val="tx1"/>
                </a:solidFill>
              </a:rPr>
              <a:t>Vahsen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University of Hawaii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39" y="5417343"/>
            <a:ext cx="1295401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7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TPCs in BEASTII?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884271" cy="5791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TPC w/ GEMs &amp; Pixels may be a good match to commissioning needs - provides functionality that was missing in BEASTI</a:t>
            </a:r>
          </a:p>
          <a:p>
            <a:pPr lvl="1"/>
            <a:r>
              <a:rPr lang="en-US" dirty="0" smtClean="0"/>
              <a:t>detect and distinguish</a:t>
            </a:r>
            <a:r>
              <a:rPr lang="en-US" dirty="0"/>
              <a:t> </a:t>
            </a:r>
            <a:r>
              <a:rPr lang="en-US" dirty="0" smtClean="0"/>
              <a:t>charged tracks, neutrons </a:t>
            </a:r>
            <a:r>
              <a:rPr lang="en-US" dirty="0"/>
              <a:t>(energy and </a:t>
            </a:r>
            <a:r>
              <a:rPr lang="en-US" dirty="0" smtClean="0"/>
              <a:t>direction), x-rays</a:t>
            </a:r>
          </a:p>
          <a:p>
            <a:pPr lvl="1"/>
            <a:r>
              <a:rPr lang="en-US" dirty="0" smtClean="0"/>
              <a:t>point back to BG 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With TPC, many geometries possible </a:t>
            </a:r>
          </a:p>
          <a:p>
            <a:pPr lvl="1"/>
            <a:r>
              <a:rPr lang="en-US" dirty="0" smtClean="0"/>
              <a:t>PEP2 used one large TPC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 like the idea of a few “</a:t>
            </a:r>
            <a:r>
              <a:rPr lang="en-US" dirty="0" err="1" smtClean="0"/>
              <a:t>microTPCs</a:t>
            </a:r>
            <a:r>
              <a:rPr lang="en-US" dirty="0" smtClean="0"/>
              <a:t>” that can be moved around as needed</a:t>
            </a:r>
            <a:endParaRPr lang="en-US" dirty="0"/>
          </a:p>
          <a:p>
            <a:pPr lvl="2"/>
            <a:r>
              <a:rPr lang="en-US" dirty="0" smtClean="0"/>
              <a:t>Inexpensive and simple</a:t>
            </a:r>
          </a:p>
          <a:p>
            <a:pPr lvl="2"/>
            <a:r>
              <a:rPr lang="en-US" dirty="0" smtClean="0"/>
              <a:t>Larger radius </a:t>
            </a:r>
            <a:r>
              <a:rPr lang="en-US" dirty="0" smtClean="0">
                <a:sym typeface="Wingdings" pitchFamily="2" charset="2"/>
              </a:rPr>
              <a:t> works at higher rates</a:t>
            </a:r>
            <a:endParaRPr lang="en-US" dirty="0" smtClean="0"/>
          </a:p>
          <a:p>
            <a:pPr lvl="2"/>
            <a:r>
              <a:rPr lang="en-US" dirty="0"/>
              <a:t>Nominally place at r~45 cm (similar to outer BEAST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Could make support structure moveable in z</a:t>
            </a:r>
          </a:p>
          <a:p>
            <a:pPr lvl="2"/>
            <a:r>
              <a:rPr lang="en-US" dirty="0" smtClean="0"/>
              <a:t>Can use existing ATLAS readout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err="1" smtClean="0"/>
              <a:t>microTPC</a:t>
            </a:r>
            <a:r>
              <a:rPr lang="en-US" dirty="0" smtClean="0"/>
              <a:t> geometry determined by</a:t>
            </a:r>
          </a:p>
          <a:p>
            <a:pPr lvl="1"/>
            <a:r>
              <a:rPr lang="en-US" dirty="0" smtClean="0"/>
              <a:t>Cross-section = Size of pixel chip, ~1x1cm or 2x2cm (ATLAS FE-I3 or FE-I4 pixel chip)</a:t>
            </a:r>
          </a:p>
          <a:p>
            <a:pPr lvl="1"/>
            <a:r>
              <a:rPr lang="en-US" dirty="0" smtClean="0"/>
              <a:t>Sufficient length to contain highest energy neutron recoils of interest: ~ 10 cm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24" y="4021188"/>
            <a:ext cx="4038600" cy="253201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4" descr="p7-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97280"/>
            <a:ext cx="1493136" cy="20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62800" y="1447800"/>
            <a:ext cx="176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PEP2 commissioning TPC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12871" y="3657600"/>
            <a:ext cx="4002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</a:t>
            </a:r>
            <a:r>
              <a:rPr lang="en-US" dirty="0" err="1" smtClean="0"/>
              <a:t>microTPCs</a:t>
            </a:r>
            <a:r>
              <a:rPr lang="en-US" dirty="0" smtClean="0"/>
              <a:t>, pointing towards IP</a:t>
            </a:r>
          </a:p>
          <a:p>
            <a:r>
              <a:rPr lang="en-US" dirty="0" smtClean="0"/>
              <a:t>TPC drift field is radial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01491" y="614538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x/y view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06491" y="614538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r>
              <a:rPr lang="en-US" dirty="0" smtClean="0"/>
              <a:t>/y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From </a:t>
            </a:r>
            <a:r>
              <a:rPr lang="en-US" u="sng" dirty="0" err="1" smtClean="0"/>
              <a:t>Ushiroda</a:t>
            </a:r>
            <a:r>
              <a:rPr lang="en-US" u="sng" dirty="0" smtClean="0"/>
              <a:t> San:</a:t>
            </a:r>
            <a:r>
              <a:rPr lang="en-US" dirty="0" smtClean="0"/>
              <a:t> How would TPCs fit into BEAST2? </a:t>
            </a:r>
          </a:p>
          <a:p>
            <a:pPr marL="0" indent="0">
              <a:buNone/>
            </a:pPr>
            <a:r>
              <a:rPr lang="en-US" dirty="0" smtClean="0"/>
              <a:t>Next pages gives some (very rough!) ideas </a:t>
            </a:r>
            <a:r>
              <a:rPr lang="en-US" dirty="0" smtClean="0">
                <a:sym typeface="Wingdings" pitchFamily="2" charset="2"/>
              </a:rPr>
              <a:t> input for </a:t>
            </a:r>
            <a:r>
              <a:rPr lang="en-US" dirty="0" smtClean="0"/>
              <a:t>further discussion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 smtClean="0"/>
              <a:t>Constraints</a:t>
            </a:r>
            <a:endParaRPr lang="en-US" dirty="0" smtClean="0"/>
          </a:p>
          <a:p>
            <a:pPr lvl="1"/>
            <a:r>
              <a:rPr lang="en-US" dirty="0" smtClean="0"/>
              <a:t>prototype </a:t>
            </a:r>
            <a:r>
              <a:rPr lang="en-US" dirty="0"/>
              <a:t>of sub-detectors such as PXD and SVD should be placed  in the same location as the real </a:t>
            </a:r>
            <a:r>
              <a:rPr lang="en-US" dirty="0" smtClean="0"/>
              <a:t>detector.</a:t>
            </a:r>
          </a:p>
          <a:p>
            <a:pPr lvl="1"/>
            <a:r>
              <a:rPr lang="en-US" dirty="0" smtClean="0"/>
              <a:t>radiation </a:t>
            </a:r>
            <a:r>
              <a:rPr lang="en-US" dirty="0"/>
              <a:t>monitors that will be installed in the real detector will be installed in the BEAST, too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Assume </a:t>
            </a:r>
            <a:r>
              <a:rPr lang="en-US" dirty="0"/>
              <a:t>the beam pipe and masks attached to the</a:t>
            </a:r>
            <a:br>
              <a:rPr lang="en-US" dirty="0"/>
            </a:br>
            <a:r>
              <a:rPr lang="en-US" dirty="0"/>
              <a:t>beam pipe will be approximately the same as the final shape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Three scenarios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We roll-in the Belle solenoid + KLM and ECL without </a:t>
            </a:r>
            <a:r>
              <a:rPr lang="en-US" dirty="0" err="1" smtClean="0"/>
              <a:t>endcaps</a:t>
            </a:r>
            <a:r>
              <a:rPr lang="en-US" dirty="0" smtClean="0"/>
              <a:t>/TOP/CDC/SVD/PXD.</a:t>
            </a:r>
            <a:br>
              <a:rPr lang="en-US" dirty="0" smtClean="0"/>
            </a:br>
            <a:r>
              <a:rPr lang="en-US" dirty="0" smtClean="0"/>
              <a:t>BEAST components should be installed in the space for TOP/CDC/SVD/PXD.</a:t>
            </a:r>
            <a:endParaRPr lang="en-US" dirty="0"/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We roll-in the Belle solenoid with all the sub-detectors but SVD/PXD.</a:t>
            </a:r>
            <a:br>
              <a:rPr lang="en-US" dirty="0" smtClean="0"/>
            </a:br>
            <a:r>
              <a:rPr lang="en-US" dirty="0" smtClean="0"/>
              <a:t>BEAST components should be installed in the space for SVD/PXD.</a:t>
            </a:r>
            <a:endParaRPr lang="en-US" dirty="0"/>
          </a:p>
          <a:p>
            <a:pPr marL="914400" lvl="1" indent="-514350">
              <a:buFont typeface="+mj-lt"/>
              <a:buAutoNum type="alphaUcPeriod"/>
            </a:pPr>
            <a:r>
              <a:rPr lang="en-US" dirty="0" smtClean="0"/>
              <a:t>We don't roll-in Belle. BEAST has the largest free space to occupy.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19088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on't </a:t>
            </a:r>
            <a:r>
              <a:rPr lang="en-US" dirty="0"/>
              <a:t>roll-in </a:t>
            </a:r>
            <a:r>
              <a:rPr lang="en-US" dirty="0" smtClean="0"/>
              <a:t>Belle2. BEAST </a:t>
            </a:r>
            <a:r>
              <a:rPr lang="en-US" dirty="0"/>
              <a:t>has the largest free space to occupy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we did for Belle1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Can reuse basic design concept and ingredient of BEAST1, adjusting as needed</a:t>
            </a:r>
          </a:p>
          <a:p>
            <a:pPr lvl="1"/>
            <a:r>
              <a:rPr lang="en-US" dirty="0" smtClean="0"/>
              <a:t>Inner </a:t>
            </a:r>
            <a:r>
              <a:rPr lang="en-US" dirty="0"/>
              <a:t>+ outer </a:t>
            </a:r>
            <a:r>
              <a:rPr lang="en-US" dirty="0" smtClean="0"/>
              <a:t>layers of straw tubes, Crystals, Diodes, SVD ladder(s)</a:t>
            </a:r>
          </a:p>
          <a:p>
            <a:r>
              <a:rPr lang="en-US" dirty="0" smtClean="0"/>
              <a:t>New elements for BEAST2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ixel ladder(s)</a:t>
            </a:r>
          </a:p>
          <a:p>
            <a:pPr lvl="1"/>
            <a:r>
              <a:rPr lang="en-US" dirty="0" smtClean="0"/>
              <a:t>Micro TPCs at r~50 cm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23210"/>
            <a:ext cx="7848600" cy="376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352800" y="2823210"/>
            <a:ext cx="228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Side View of BEAST</a:t>
            </a:r>
          </a:p>
        </p:txBody>
      </p:sp>
    </p:spTree>
    <p:extLst>
      <p:ext uri="{BB962C8B-B14F-4D97-AF65-F5344CB8AC3E}">
        <p14:creationId xmlns:p14="http://schemas.microsoft.com/office/powerpoint/2010/main" val="41533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KEKB </a:t>
            </a:r>
            <a:r>
              <a:rPr lang="en-US" dirty="0" smtClean="0"/>
              <a:t>Commissioning in 1998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3434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Non-magnetic support structure surrounding IP</a:t>
            </a:r>
          </a:p>
          <a:p>
            <a:r>
              <a:rPr lang="en-US" dirty="0" smtClean="0"/>
              <a:t>No solenoid / Belle rolled out</a:t>
            </a:r>
          </a:p>
          <a:p>
            <a:r>
              <a:rPr lang="en-US" dirty="0" smtClean="0"/>
              <a:t>Particle/Radiation monitoring</a:t>
            </a:r>
          </a:p>
          <a:p>
            <a:pPr lvl="1"/>
            <a:r>
              <a:rPr lang="en-US" dirty="0" smtClean="0"/>
              <a:t>Drift tubes (at r=7 and r=45 cm)</a:t>
            </a:r>
          </a:p>
          <a:p>
            <a:pPr lvl="1"/>
            <a:r>
              <a:rPr lang="en-US" dirty="0" smtClean="0"/>
              <a:t>PIN </a:t>
            </a:r>
            <a:r>
              <a:rPr lang="en-US" dirty="0"/>
              <a:t>diodes</a:t>
            </a:r>
          </a:p>
          <a:p>
            <a:pPr lvl="1"/>
            <a:r>
              <a:rPr lang="en-US" dirty="0" smtClean="0"/>
              <a:t>MOSFETs</a:t>
            </a:r>
          </a:p>
          <a:p>
            <a:r>
              <a:rPr lang="en-US" dirty="0" smtClean="0"/>
              <a:t>Belle Detector Elements</a:t>
            </a:r>
          </a:p>
          <a:p>
            <a:pPr lvl="1"/>
            <a:r>
              <a:rPr lang="en-US" dirty="0" smtClean="0"/>
              <a:t>CSI(</a:t>
            </a:r>
            <a:r>
              <a:rPr lang="en-US" dirty="0" err="1" smtClean="0"/>
              <a:t>Tl</a:t>
            </a:r>
            <a:r>
              <a:rPr lang="en-US" dirty="0" smtClean="0"/>
              <a:t>) Crystals</a:t>
            </a:r>
          </a:p>
          <a:p>
            <a:pPr lvl="1"/>
            <a:r>
              <a:rPr lang="en-US" dirty="0" smtClean="0"/>
              <a:t>Two Silicon Strip Ladders</a:t>
            </a:r>
          </a:p>
          <a:p>
            <a:r>
              <a:rPr lang="en-US" dirty="0"/>
              <a:t>Collaboration of KEK, Melbourne, Sydney, Hawaii, Cracow, </a:t>
            </a:r>
            <a:r>
              <a:rPr lang="en-US" dirty="0" smtClean="0"/>
              <a:t>BINP </a:t>
            </a:r>
            <a:r>
              <a:rPr lang="en-US" dirty="0" err="1"/>
              <a:t>Novisibirsk</a:t>
            </a:r>
            <a:r>
              <a:rPr lang="en-US" dirty="0"/>
              <a:t>, </a:t>
            </a:r>
            <a:r>
              <a:rPr lang="en-US" dirty="0" smtClean="0"/>
              <a:t>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09750"/>
            <a:ext cx="37147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9245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BEAST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B</a:t>
            </a:r>
            <a:r>
              <a:rPr lang="en-US" sz="2400" dirty="0" smtClean="0">
                <a:solidFill>
                  <a:prstClr val="black"/>
                </a:solidFill>
              </a:rPr>
              <a:t>ackground </a:t>
            </a:r>
            <a:r>
              <a:rPr lang="en-US" sz="2400" dirty="0">
                <a:solidFill>
                  <a:srgbClr val="0070C0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xorcism for </a:t>
            </a:r>
            <a:r>
              <a:rPr lang="en-US" sz="2400" dirty="0" smtClean="0">
                <a:solidFill>
                  <a:srgbClr val="0070C0"/>
                </a:solidFill>
              </a:rPr>
              <a:t>a St</a:t>
            </a:r>
            <a:r>
              <a:rPr lang="en-US" sz="2400" dirty="0" smtClean="0">
                <a:solidFill>
                  <a:prstClr val="black"/>
                </a:solidFill>
              </a:rPr>
              <a:t>able BELLE Experiment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13464" r="61182" b="38017"/>
          <a:stretch/>
        </p:blipFill>
        <p:spPr>
          <a:xfrm rot="20073223">
            <a:off x="6111422" y="2813670"/>
            <a:ext cx="1358269" cy="145338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475835" y="2151965"/>
            <a:ext cx="0" cy="6674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1505634"/>
            <a:ext cx="2168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 TPC in green</a:t>
            </a:r>
          </a:p>
          <a:p>
            <a:r>
              <a:rPr lang="en-US" dirty="0" smtClean="0"/>
              <a:t>(moveable in 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BEAST in the Cave (Scenario 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215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be 2"/>
          <p:cNvSpPr/>
          <p:nvPr/>
        </p:nvSpPr>
        <p:spPr>
          <a:xfrm>
            <a:off x="4572000" y="4038600"/>
            <a:ext cx="838200" cy="2362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microTPC</a:t>
            </a:r>
            <a:endParaRPr lang="en-US" sz="1200" dirty="0"/>
          </a:p>
        </p:txBody>
      </p:sp>
      <p:sp>
        <p:nvSpPr>
          <p:cNvPr id="9" name="Cube 8"/>
          <p:cNvSpPr/>
          <p:nvPr/>
        </p:nvSpPr>
        <p:spPr>
          <a:xfrm rot="18348357">
            <a:off x="3655820" y="3021364"/>
            <a:ext cx="830776" cy="22805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microTPC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0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273550" cy="459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" y="762001"/>
            <a:ext cx="903732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 roll-in the Belle solenoid + KLM and ECL without </a:t>
            </a:r>
            <a:r>
              <a:rPr lang="en-US" sz="2400" dirty="0" err="1" smtClean="0"/>
              <a:t>endcaps</a:t>
            </a:r>
            <a:r>
              <a:rPr lang="en-US" sz="2400" dirty="0" smtClean="0"/>
              <a:t>/TOP/CDC/SVD/PXD.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>
                <a:sym typeface="Wingdings" pitchFamily="2" charset="2"/>
              </a:rPr>
              <a:t>Similar to Scenario C</a:t>
            </a:r>
          </a:p>
          <a:p>
            <a:pPr marL="285750" indent="-285750"/>
            <a:r>
              <a:rPr lang="en-US" dirty="0" smtClean="0">
                <a:sym typeface="Wingdings" pitchFamily="2" charset="2"/>
              </a:rPr>
              <a:t>BEAST (minus barrel crystals) + pixel </a:t>
            </a:r>
            <a:r>
              <a:rPr lang="en-US" dirty="0">
                <a:sym typeface="Wingdings" pitchFamily="2" charset="2"/>
              </a:rPr>
              <a:t>ladder(s) and </a:t>
            </a:r>
            <a:r>
              <a:rPr lang="en-US" dirty="0" err="1" smtClean="0">
                <a:sym typeface="Wingdings" pitchFamily="2" charset="2"/>
              </a:rPr>
              <a:t>microTPCs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would fit</a:t>
            </a:r>
          </a:p>
          <a:p>
            <a:pPr marL="285750" indent="-285750"/>
            <a:r>
              <a:rPr lang="en-US" dirty="0" smtClean="0">
                <a:sym typeface="Wingdings" pitchFamily="2" charset="2"/>
              </a:rPr>
              <a:t>Solenoid field is a major bonus for accelerator commissioning and extrapolating BEAST measurements to Belle2</a:t>
            </a:r>
            <a:endParaRPr lang="en-US" dirty="0">
              <a:sym typeface="Wingdings" pitchFamily="2" charset="2"/>
            </a:endParaRPr>
          </a:p>
          <a:p>
            <a:pPr marL="285750" indent="-285750"/>
            <a:r>
              <a:rPr lang="en-US" dirty="0" smtClean="0">
                <a:sym typeface="Wingdings" pitchFamily="2" charset="2"/>
              </a:rPr>
              <a:t>In this case, would want TPC </a:t>
            </a:r>
            <a:r>
              <a:rPr lang="en-US" dirty="0">
                <a:sym typeface="Wingdings" pitchFamily="2" charset="2"/>
              </a:rPr>
              <a:t>drift field in z-direction (same direction as </a:t>
            </a:r>
            <a:r>
              <a:rPr lang="en-US" dirty="0" smtClean="0">
                <a:sym typeface="Wingdings" pitchFamily="2" charset="2"/>
              </a:rPr>
              <a:t>magnetic field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743200"/>
            <a:ext cx="3733800" cy="2362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space for BEAST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495800" cy="3200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roll-in the Belle solenoid with all the sub-detectors but SVD/PXD.</a:t>
            </a:r>
            <a:br>
              <a:rPr lang="en-US" dirty="0" smtClean="0"/>
            </a:br>
            <a:r>
              <a:rPr lang="en-US" dirty="0" smtClean="0"/>
              <a:t>BEAST components should be installed in the space for SVD/PXD.</a:t>
            </a:r>
            <a:br>
              <a:rPr lang="en-US" dirty="0" smtClean="0"/>
            </a:b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4038600" cy="293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1294686"/>
            <a:ext cx="396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this case Belle already provides tracking during commissioning.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install “</a:t>
            </a:r>
            <a:r>
              <a:rPr lang="en-US" dirty="0" err="1" smtClean="0"/>
              <a:t>MiniBeast</a:t>
            </a:r>
            <a:r>
              <a:rPr lang="en-US" dirty="0" smtClean="0"/>
              <a:t>”, consisting of diodes for radiation monitoring, a few SVD ladder(s), Pixel ladder(s)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TPCs not needed for tracking/pointing or for distinguishing photons and tracks.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Could install micro TPCs at small radius and run with high threshold, to only measure neutron recoils (blind to MIPs)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Needs careful feasibility study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Space for services is tight, but presumably doable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/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Belle Solenoid is present during commissioning (scenarios B,A), </a:t>
            </a:r>
            <a:r>
              <a:rPr lang="en-US" dirty="0" smtClean="0">
                <a:sym typeface="Wingdings" pitchFamily="2" charset="2"/>
              </a:rPr>
              <a:t>beam optics more similar to final Belle2 case</a:t>
            </a:r>
          </a:p>
          <a:p>
            <a:r>
              <a:rPr lang="en-US" dirty="0" smtClean="0">
                <a:sym typeface="Wingdings" pitchFamily="2" charset="2"/>
              </a:rPr>
              <a:t> expect higher luminosity possible, commissioning measurements more representative of what to expect with final detector, commissioning measurements easier to translate to Belle2 background simulation</a:t>
            </a:r>
          </a:p>
          <a:p>
            <a:r>
              <a:rPr lang="en-US" dirty="0" smtClean="0"/>
              <a:t>These benefits have to be weighed carefully against risk of damaging Belle2 sub-detectors during </a:t>
            </a:r>
            <a:r>
              <a:rPr lang="en-US" dirty="0" err="1" smtClean="0"/>
              <a:t>SuperKEKB</a:t>
            </a:r>
            <a:r>
              <a:rPr lang="en-US" dirty="0" smtClean="0"/>
              <a:t> commissioning , and against impact on schedule.</a:t>
            </a:r>
          </a:p>
          <a:p>
            <a:r>
              <a:rPr lang="en-US" dirty="0" smtClean="0"/>
              <a:t>Related issue: Final </a:t>
            </a:r>
            <a:r>
              <a:rPr lang="en-US" dirty="0"/>
              <a:t>focusing </a:t>
            </a:r>
            <a:r>
              <a:rPr lang="en-US" dirty="0" err="1" smtClean="0"/>
              <a:t>quadrupole</a:t>
            </a:r>
            <a:r>
              <a:rPr lang="en-US" dirty="0" smtClean="0"/>
              <a:t> magnets present during BEAST2 period? Seems that we only get full benefit of solenoid if these are in place.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Plenty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800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TPC scenarios need a lot more thought and input from Belle community</a:t>
            </a:r>
          </a:p>
          <a:p>
            <a:r>
              <a:rPr lang="en-US" dirty="0" smtClean="0"/>
              <a:t>Also need to optimize TPC / BEAST / support structure geometries with simulation</a:t>
            </a:r>
          </a:p>
          <a:p>
            <a:pPr lvl="1"/>
            <a:r>
              <a:rPr lang="en-US" dirty="0" smtClean="0"/>
              <a:t>Postdoc working on GEANT TPC simulation  (plots to right)</a:t>
            </a:r>
          </a:p>
          <a:p>
            <a:pPr lvl="1"/>
            <a:r>
              <a:rPr lang="en-US" dirty="0" smtClean="0"/>
              <a:t>Will interface this with Belle2 background simulation</a:t>
            </a:r>
          </a:p>
          <a:p>
            <a:r>
              <a:rPr lang="en-US" dirty="0" smtClean="0"/>
              <a:t>Later on; construction, Installation, Operation, Analysis… plenty of work!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7" descr="isobutane_range.png"/>
          <p:cNvPicPr>
            <a:picLocks noChangeAspect="1"/>
          </p:cNvPicPr>
          <p:nvPr/>
        </p:nvPicPr>
        <p:blipFill>
          <a:blip r:embed="rId2" cstate="print"/>
          <a:srcRect l="22769" t="32958" r="43657" b="33133"/>
          <a:stretch>
            <a:fillRect/>
          </a:stretch>
        </p:blipFill>
        <p:spPr>
          <a:xfrm>
            <a:off x="6248400" y="4308768"/>
            <a:ext cx="2636869" cy="2070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85900"/>
            <a:ext cx="2576689" cy="2514600"/>
          </a:xfrm>
          <a:prstGeom prst="rect">
            <a:avLst/>
          </a:prstGeom>
        </p:spPr>
      </p:pic>
      <p:pic>
        <p:nvPicPr>
          <p:cNvPr id="8" name="Picture 7" descr="Prob.png"/>
          <p:cNvPicPr>
            <a:picLocks noChangeAspect="1"/>
          </p:cNvPicPr>
          <p:nvPr/>
        </p:nvPicPr>
        <p:blipFill rotWithShape="1">
          <a:blip r:embed="rId4" cstate="print"/>
          <a:srcRect t="8333"/>
          <a:stretch/>
        </p:blipFill>
        <p:spPr>
          <a:xfrm>
            <a:off x="6661009" y="914400"/>
            <a:ext cx="1874057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91400" y="12954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26024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86958" y="4000500"/>
            <a:ext cx="3198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(Probabilities not properly normalized)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59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BEAST2 in DOE 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8256" y="5836920"/>
            <a:ext cx="7959944" cy="485437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4257" y="5686763"/>
            <a:ext cx="2133600" cy="365125"/>
          </a:xfrm>
        </p:spPr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531" y="2308105"/>
            <a:ext cx="9112469" cy="3483095"/>
            <a:chOff x="31531" y="2127468"/>
            <a:chExt cx="9112469" cy="3483095"/>
          </a:xfrm>
        </p:grpSpPr>
        <p:pic>
          <p:nvPicPr>
            <p:cNvPr id="58373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" r="12415"/>
            <a:stretch/>
          </p:blipFill>
          <p:spPr bwMode="auto">
            <a:xfrm>
              <a:off x="36294" y="4863187"/>
              <a:ext cx="9107706" cy="747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7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6" r="12642" b="4006"/>
            <a:stretch/>
          </p:blipFill>
          <p:spPr bwMode="auto">
            <a:xfrm>
              <a:off x="41057" y="2327495"/>
              <a:ext cx="9102943" cy="2557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7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r="12551" b="15924"/>
            <a:stretch/>
          </p:blipFill>
          <p:spPr bwMode="auto">
            <a:xfrm>
              <a:off x="31531" y="2127468"/>
              <a:ext cx="9112469" cy="200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0" y="1003793"/>
            <a:ext cx="929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 Beast2 tasks were included </a:t>
            </a:r>
            <a:r>
              <a:rPr lang="en-US" sz="2000" dirty="0"/>
              <a:t>in </a:t>
            </a:r>
            <a:r>
              <a:rPr lang="en-US" sz="2000" dirty="0" smtClean="0"/>
              <a:t>initial US Belle2 </a:t>
            </a:r>
            <a:r>
              <a:rPr lang="en-US" sz="2000" dirty="0"/>
              <a:t>proposal to </a:t>
            </a:r>
            <a:r>
              <a:rPr lang="en-US" sz="2000" dirty="0" smtClean="0"/>
              <a:t>DOE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DOE not ecstatic, but “could be convinced to include BEAST in project”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Currently iterating US Belle2 WBS (below) in preparation for DOE CD1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200" y="2503368"/>
            <a:ext cx="457200" cy="3287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67600" y="3956237"/>
            <a:ext cx="990600" cy="12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457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prstClr val="white"/>
                </a:solidFill>
              </a:rPr>
              <a:t>B2GM in Nagoya, 7/7/11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Motivation for commissioning detector </a:t>
            </a:r>
          </a:p>
          <a:p>
            <a:pPr lvl="1"/>
            <a:r>
              <a:rPr lang="en-US" dirty="0" smtClean="0"/>
              <a:t>BEAST2 a.k.a. </a:t>
            </a:r>
            <a:r>
              <a:rPr lang="en-US" dirty="0" err="1" smtClean="0"/>
              <a:t>SuperBEAST</a:t>
            </a:r>
            <a:r>
              <a:rPr lang="en-US" dirty="0" smtClean="0"/>
              <a:t> (Browder)</a:t>
            </a:r>
          </a:p>
          <a:p>
            <a:r>
              <a:rPr lang="en-US" dirty="0" smtClean="0"/>
              <a:t>Proposed </a:t>
            </a:r>
            <a:r>
              <a:rPr lang="en-US" dirty="0"/>
              <a:t>U. Hawaii contribution </a:t>
            </a:r>
            <a:endParaRPr lang="en-US" dirty="0" smtClean="0"/>
          </a:p>
          <a:p>
            <a:pPr lvl="1"/>
            <a:r>
              <a:rPr lang="en-US" dirty="0" err="1" smtClean="0"/>
              <a:t>microTPCs</a:t>
            </a:r>
            <a:r>
              <a:rPr lang="en-US" dirty="0" smtClean="0"/>
              <a:t> (&amp; support structure)</a:t>
            </a:r>
            <a:endParaRPr lang="en-US" dirty="0"/>
          </a:p>
          <a:p>
            <a:r>
              <a:rPr lang="en-US" dirty="0" smtClean="0"/>
              <a:t>Three Commissioning Scenarios</a:t>
            </a:r>
          </a:p>
          <a:p>
            <a:pPr lvl="1"/>
            <a:r>
              <a:rPr lang="en-US" dirty="0" smtClean="0"/>
              <a:t>How to incorporate TPCs in those?</a:t>
            </a:r>
          </a:p>
          <a:p>
            <a:r>
              <a:rPr lang="en-US" dirty="0" smtClean="0"/>
              <a:t>Status and work needed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Belle2 schedule may allow for up to 1 year of running with BEASTII, starting in 2014</a:t>
            </a:r>
          </a:p>
          <a:p>
            <a:r>
              <a:rPr lang="en-US" dirty="0" smtClean="0"/>
              <a:t>Possible to study backgrounds in detail, which is important both for BG simulation and ensuring safe Belle2 roll-in</a:t>
            </a:r>
          </a:p>
          <a:p>
            <a:r>
              <a:rPr lang="en-US" dirty="0" smtClean="0"/>
              <a:t>U. Hawaii proposing to contribute </a:t>
            </a:r>
          </a:p>
          <a:p>
            <a:pPr lvl="1"/>
            <a:r>
              <a:rPr lang="en-US" dirty="0" smtClean="0"/>
              <a:t>Support structure</a:t>
            </a:r>
            <a:endParaRPr lang="en-US" dirty="0"/>
          </a:p>
          <a:p>
            <a:pPr lvl="1"/>
            <a:r>
              <a:rPr lang="en-US" dirty="0" smtClean="0"/>
              <a:t>BEAST II mini-TPCs </a:t>
            </a:r>
            <a:endParaRPr lang="en-US" dirty="0"/>
          </a:p>
          <a:p>
            <a:r>
              <a:rPr lang="en-US" dirty="0" smtClean="0"/>
              <a:t>Presented </a:t>
            </a:r>
            <a:r>
              <a:rPr lang="en-US" i="1" dirty="0" smtClean="0"/>
              <a:t>very</a:t>
            </a:r>
            <a:r>
              <a:rPr lang="en-US" dirty="0" smtClean="0"/>
              <a:t> rough ideas for three scenarios, surely needs a lot more thought and discussion</a:t>
            </a:r>
          </a:p>
          <a:p>
            <a:r>
              <a:rPr lang="en-US" dirty="0" smtClean="0"/>
              <a:t>Should ramp up </a:t>
            </a:r>
            <a:r>
              <a:rPr lang="en-US" dirty="0" smtClean="0">
                <a:sym typeface="Wingdings" pitchFamily="2" charset="2"/>
              </a:rPr>
              <a:t>coordinated BEAST </a:t>
            </a:r>
            <a:r>
              <a:rPr lang="en-US" dirty="0" smtClean="0"/>
              <a:t>effort with involvement from different </a:t>
            </a:r>
            <a:r>
              <a:rPr lang="en-US" dirty="0" err="1" smtClean="0"/>
              <a:t>subdetector</a:t>
            </a:r>
            <a:r>
              <a:rPr lang="en-US" dirty="0" smtClean="0"/>
              <a:t> groups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 for Commissioning 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610600" cy="49069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Beam-induced backgrounds in Belle2, predicted by either simulation or Belle</a:t>
                </a:r>
                <a:r>
                  <a:rPr lang="en-US" dirty="0" smtClean="0">
                    <a:sym typeface="Wingdings" pitchFamily="2" charset="2"/>
                  </a:rPr>
                  <a:t>Belle2 </a:t>
                </a:r>
                <a:r>
                  <a:rPr lang="en-US" dirty="0" smtClean="0"/>
                  <a:t>scaling: large uncertainty </a:t>
                </a:r>
              </a:p>
              <a:p>
                <a:r>
                  <a:rPr lang="en-US" dirty="0" smtClean="0"/>
                  <a:t>Desirable to measure backgrounds before Belle2 roll-in</a:t>
                </a:r>
              </a:p>
              <a:p>
                <a:pPr lvl="1"/>
                <a:r>
                  <a:rPr lang="en-US" dirty="0" smtClean="0"/>
                  <a:t>Ensure environment near IP safe for detector</a:t>
                </a:r>
              </a:p>
              <a:p>
                <a:pPr lvl="1"/>
                <a:r>
                  <a:rPr lang="en-US" dirty="0" smtClean="0"/>
                  <a:t>Provide feedback to accelerator during beam commissioning</a:t>
                </a:r>
              </a:p>
              <a:p>
                <a:pPr lvl="1"/>
                <a:r>
                  <a:rPr lang="en-US" dirty="0" smtClean="0"/>
                  <a:t>Understand relative importance of different BG mechanisms (</a:t>
                </a:r>
                <a:r>
                  <a:rPr lang="en-US" dirty="0" err="1" smtClean="0"/>
                  <a:t>Touschek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Radiative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Bhabba</a:t>
                </a:r>
                <a:r>
                  <a:rPr lang="en-US" dirty="0" smtClean="0"/>
                  <a:t>, Beam gas,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)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Validate/tune </a:t>
                </a:r>
                <a:r>
                  <a:rPr lang="en-US" dirty="0"/>
                  <a:t>Belle2 background </a:t>
                </a:r>
                <a:r>
                  <a:rPr lang="en-US" dirty="0" smtClean="0"/>
                  <a:t>simulation</a:t>
                </a:r>
              </a:p>
              <a:p>
                <a:pPr>
                  <a:buFont typeface="Wingdings"/>
                  <a:buChar char="à"/>
                </a:pPr>
                <a:r>
                  <a:rPr lang="en-US" dirty="0" smtClean="0"/>
                  <a:t>Ideally, measure distribution, direction &amp; spectra of</a:t>
                </a:r>
              </a:p>
              <a:p>
                <a:pPr lvl="1"/>
                <a:r>
                  <a:rPr lang="en-US" dirty="0" smtClean="0"/>
                  <a:t>charged particles, x-rays, neutrons</a:t>
                </a:r>
              </a:p>
              <a:p>
                <a:r>
                  <a:rPr lang="en-US" dirty="0" smtClean="0"/>
                  <a:t>Belle2 schedule announced at Nagoya BGM,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dirty="0"/>
                  <a:t>1-year commissioning period, starting Sep </a:t>
                </a:r>
                <a:r>
                  <a:rPr lang="en-US" dirty="0" smtClean="0"/>
                  <a:t>’14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610600" cy="4906963"/>
              </a:xfrm>
              <a:blipFill rotWithShape="1">
                <a:blip r:embed="rId2"/>
                <a:stretch>
                  <a:fillRect l="-1132" t="-1863" r="-495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U. Hawaii Proposal for BEASTII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8610600" cy="5410200"/>
          </a:xfrm>
        </p:spPr>
        <p:txBody>
          <a:bodyPr>
            <a:normAutofit/>
          </a:bodyPr>
          <a:lstStyle/>
          <a:p>
            <a:r>
              <a:rPr lang="en-US" dirty="0"/>
              <a:t>BEASTII will </a:t>
            </a:r>
            <a:r>
              <a:rPr lang="en-US" dirty="0" smtClean="0"/>
              <a:t>definitely be a collaborative effort, requiring contributions from many groups (</a:t>
            </a:r>
            <a:r>
              <a:rPr lang="en-US" dirty="0" err="1" smtClean="0"/>
              <a:t>subdetector</a:t>
            </a:r>
            <a:r>
              <a:rPr lang="en-US" dirty="0" smtClean="0"/>
              <a:t> groups, </a:t>
            </a:r>
            <a:r>
              <a:rPr lang="en-US" dirty="0"/>
              <a:t>DAQ, </a:t>
            </a:r>
            <a:r>
              <a:rPr lang="en-US" dirty="0" smtClean="0"/>
              <a:t>BG simulation, etc…)</a:t>
            </a:r>
          </a:p>
          <a:p>
            <a:r>
              <a:rPr lang="en-US" dirty="0" smtClean="0"/>
              <a:t>University </a:t>
            </a:r>
            <a:r>
              <a:rPr lang="en-US" dirty="0"/>
              <a:t>of Hawaii </a:t>
            </a:r>
            <a:r>
              <a:rPr lang="en-US" dirty="0" smtClean="0"/>
              <a:t>played leading role on BEAST, we’d like to contribute similarly to </a:t>
            </a:r>
            <a:r>
              <a:rPr lang="en-US" dirty="0"/>
              <a:t>Beast </a:t>
            </a:r>
            <a:r>
              <a:rPr lang="en-US" dirty="0" smtClean="0"/>
              <a:t>II</a:t>
            </a:r>
            <a:endParaRPr lang="en-US" b="1" u="sng" dirty="0" smtClean="0"/>
          </a:p>
          <a:p>
            <a:pPr lvl="1"/>
            <a:r>
              <a:rPr lang="en-US" dirty="0" smtClean="0"/>
              <a:t>Design </a:t>
            </a:r>
            <a:r>
              <a:rPr lang="en-US" dirty="0"/>
              <a:t>&amp;</a:t>
            </a:r>
            <a:r>
              <a:rPr lang="en-US" dirty="0" smtClean="0"/>
              <a:t> build support structure</a:t>
            </a:r>
          </a:p>
          <a:p>
            <a:pPr lvl="1"/>
            <a:r>
              <a:rPr lang="en-US" dirty="0" smtClean="0"/>
              <a:t>Build micro-TPC detectors for detection of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harged </a:t>
            </a:r>
            <a:r>
              <a:rPr lang="en-US" dirty="0"/>
              <a:t>tracks</a:t>
            </a:r>
          </a:p>
          <a:p>
            <a:pPr lvl="2"/>
            <a:r>
              <a:rPr lang="en-US" i="1" dirty="0"/>
              <a:t>n</a:t>
            </a:r>
            <a:r>
              <a:rPr lang="en-US" i="1" dirty="0" smtClean="0"/>
              <a:t>eutrons (energy and direction)</a:t>
            </a:r>
          </a:p>
          <a:p>
            <a:pPr lvl="2"/>
            <a:r>
              <a:rPr lang="en-US" dirty="0"/>
              <a:t>x</a:t>
            </a:r>
            <a:r>
              <a:rPr lang="en-US" dirty="0" smtClean="0"/>
              <a:t>-rays</a:t>
            </a:r>
          </a:p>
          <a:p>
            <a:pPr marL="857250" lvl="2" indent="0">
              <a:buNone/>
            </a:pPr>
            <a:r>
              <a:rPr lang="en-US" i="1" dirty="0" smtClean="0"/>
              <a:t>(more details in later slides)</a:t>
            </a:r>
          </a:p>
          <a:p>
            <a:pPr lvl="1"/>
            <a:r>
              <a:rPr lang="en-US" dirty="0" smtClean="0"/>
              <a:t>Help with Installation &amp; Operation at KEK</a:t>
            </a:r>
          </a:p>
          <a:p>
            <a:endParaRPr lang="en-US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on the </a:t>
            </a:r>
            <a:r>
              <a:rPr lang="en-US" dirty="0" err="1" smtClean="0"/>
              <a:t>MicroTPCs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572000" cy="5745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U. Hawaii </a:t>
            </a:r>
            <a:r>
              <a:rPr lang="en-US" dirty="0"/>
              <a:t>&amp; </a:t>
            </a:r>
            <a:r>
              <a:rPr lang="en-US" dirty="0" smtClean="0"/>
              <a:t>LBNL collaborating on Time Projection Chambers (TPC) with </a:t>
            </a:r>
          </a:p>
          <a:p>
            <a:pPr lvl="1"/>
            <a:r>
              <a:rPr lang="en-US" dirty="0" smtClean="0"/>
              <a:t>Gas Electron Multipliers </a:t>
            </a:r>
            <a:endParaRPr lang="en-US" dirty="0"/>
          </a:p>
          <a:p>
            <a:pPr lvl="1"/>
            <a:r>
              <a:rPr lang="en-US" dirty="0" smtClean="0"/>
              <a:t>ATLAS pixel electronics</a:t>
            </a:r>
          </a:p>
          <a:p>
            <a:pPr lvl="1"/>
            <a:r>
              <a:rPr lang="en-US" dirty="0" smtClean="0"/>
              <a:t>ATLAS pixel DAQ</a:t>
            </a:r>
          </a:p>
          <a:p>
            <a:r>
              <a:rPr lang="en-US" dirty="0" smtClean="0"/>
              <a:t>Detection of charged tracks and x-rays demonstrated with 1cm</a:t>
            </a:r>
            <a:r>
              <a:rPr lang="en-US" baseline="30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prototype in 2007</a:t>
            </a:r>
          </a:p>
          <a:p>
            <a:r>
              <a:rPr lang="en-US" dirty="0" smtClean="0"/>
              <a:t>Recently started work on larger, 2</a:t>
            </a:r>
            <a:r>
              <a:rPr lang="en-US" baseline="30000" dirty="0" smtClean="0"/>
              <a:t>nd</a:t>
            </a:r>
            <a:r>
              <a:rPr lang="en-US" dirty="0" smtClean="0"/>
              <a:t> generation prototypes</a:t>
            </a:r>
          </a:p>
          <a:p>
            <a:pPr lvl="1"/>
            <a:r>
              <a:rPr lang="en-US" dirty="0" smtClean="0"/>
              <a:t>goal: demonstrate neutron detection this year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681508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0539"/>
          <a:stretch/>
        </p:blipFill>
        <p:spPr>
          <a:xfrm>
            <a:off x="4876800" y="914400"/>
            <a:ext cx="3276600" cy="5562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966679" y="2015764"/>
            <a:ext cx="349071" cy="178796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8852" y="2160508"/>
            <a:ext cx="215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ionization</a:t>
            </a:r>
            <a:endParaRPr lang="en-US" sz="18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5800" y="486156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GEMs</a:t>
            </a:r>
            <a:endParaRPr lang="en-US" sz="18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77200" y="521029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pixel chip</a:t>
            </a:r>
            <a:endParaRPr lang="en-US" sz="1800" b="1" dirty="0">
              <a:latin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10675" y="2194560"/>
            <a:ext cx="1033125" cy="152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91400" y="3413760"/>
            <a:ext cx="457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91400" y="4861560"/>
            <a:ext cx="914400" cy="1846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91400" y="5046226"/>
            <a:ext cx="914400" cy="1846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172200" y="5394960"/>
            <a:ext cx="1905000" cy="533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72400" y="3261360"/>
            <a:ext cx="195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field cage</a:t>
            </a:r>
            <a:endParaRPr lang="en-US" sz="1800" b="1" dirty="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562600" y="2840891"/>
            <a:ext cx="0" cy="9538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15750" y="30869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172200" y="2851854"/>
            <a:ext cx="0" cy="9538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781800" y="2840891"/>
            <a:ext cx="0" cy="9538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5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Belle2 IDM, Sep 1 '11 </a:t>
            </a:r>
          </a:p>
        </p:txBody>
      </p:sp>
      <p:sp>
        <p:nvSpPr>
          <p:cNvPr id="10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Sven Vahsen, University of Hawaii</a:t>
            </a:r>
          </a:p>
        </p:txBody>
      </p:sp>
      <p:sp>
        <p:nvSpPr>
          <p:cNvPr id="10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FAB6BD-165E-4795-8F82-9FF03E7A2D96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031" name="Picture 3" descr="8"/>
          <p:cNvPicPr>
            <a:picLocks noChangeAspect="1" noChangeArrowheads="1"/>
          </p:cNvPicPr>
          <p:nvPr/>
        </p:nvPicPr>
        <p:blipFill>
          <a:blip r:embed="rId3" cstate="print"/>
          <a:srcRect t="8023" r="47221"/>
          <a:stretch>
            <a:fillRect/>
          </a:stretch>
        </p:blipFill>
        <p:spPr bwMode="auto">
          <a:xfrm>
            <a:off x="4800600" y="2514600"/>
            <a:ext cx="3657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Detection of Charged Tracks</a:t>
            </a:r>
          </a:p>
        </p:txBody>
      </p:sp>
      <p:sp>
        <p:nvSpPr>
          <p:cNvPr id="10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38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Large sample of cosmic rays</a:t>
            </a:r>
          </a:p>
          <a:p>
            <a:pPr eaLnBrk="1" hangingPunct="1"/>
            <a:r>
              <a:rPr lang="en-US" sz="2000" dirty="0" smtClean="0"/>
              <a:t>Require &gt;10 pixel hits</a:t>
            </a:r>
          </a:p>
          <a:p>
            <a:pPr eaLnBrk="1" hangingPunct="1"/>
            <a:r>
              <a:rPr lang="en-US" sz="2000" dirty="0" smtClean="0"/>
              <a:t>3D track at least 4.5mm long</a:t>
            </a:r>
          </a:p>
          <a:p>
            <a:pPr eaLnBrk="1" hangingPunct="1"/>
            <a:r>
              <a:rPr lang="en-US" sz="2000" dirty="0" smtClean="0"/>
              <a:t>Gain=9000, threshold=1800e-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1034" name="Text Box 6"/>
          <p:cNvSpPr txBox="1">
            <a:spLocks noChangeArrowheads="1"/>
          </p:cNvSpPr>
          <p:nvPr/>
        </p:nvSpPr>
        <p:spPr bwMode="auto">
          <a:xfrm>
            <a:off x="1327150" y="2790825"/>
            <a:ext cx="1797050" cy="641350"/>
          </a:xfrm>
          <a:prstGeom prst="rect">
            <a:avLst/>
          </a:prstGeom>
          <a:noFill/>
          <a:ln w="31750" algn="ctr">
            <a:noFill/>
            <a:miter lim="800000"/>
            <a:headEnd type="none" w="sm" len="sm"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FE chip readout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</a:rPr>
              <a:t>(16x25=400ns)</a:t>
            </a:r>
          </a:p>
        </p:txBody>
      </p:sp>
      <p:sp>
        <p:nvSpPr>
          <p:cNvPr id="1035" name="Text Box 7"/>
          <p:cNvSpPr txBox="1">
            <a:spLocks noChangeArrowheads="1"/>
          </p:cNvSpPr>
          <p:nvPr/>
        </p:nvSpPr>
        <p:spPr bwMode="auto">
          <a:xfrm>
            <a:off x="4775200" y="2743200"/>
            <a:ext cx="1238250" cy="366713"/>
          </a:xfrm>
          <a:prstGeom prst="rect">
            <a:avLst/>
          </a:prstGeom>
          <a:noFill/>
          <a:ln w="31750" algn="ctr">
            <a:noFill/>
            <a:miter lim="800000"/>
            <a:headEnd type="none" w="sm" len="sm"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</a:rPr>
              <a:t>3d track fit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7467600" y="2790825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5" name="Chart" r:id="rId4" imgW="6096000" imgH="4067243" progId="MSGraph.Chart.8">
                  <p:embed followColorScheme="full"/>
                </p:oleObj>
              </mc:Choice>
              <mc:Fallback>
                <p:oleObj name="Chart" r:id="rId4" imgW="6096000" imgH="4067243" progId="MSGraph.Chart.8">
                  <p:embed followColorScheme="full"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790825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386532"/>
              </p:ext>
            </p:extLst>
          </p:nvPr>
        </p:nvGraphicFramePr>
        <p:xfrm>
          <a:off x="4648200" y="913447"/>
          <a:ext cx="4267200" cy="1601153"/>
        </p:xfrm>
        <a:graphic>
          <a:graphicData uri="http://schemas.openxmlformats.org/drawingml/2006/table">
            <a:tbl>
              <a:tblPr/>
              <a:tblGrid>
                <a:gridCol w="1004888"/>
                <a:gridCol w="1087437"/>
                <a:gridCol w="1047750"/>
                <a:gridCol w="1127125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track fit residual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Diffusion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GEM+Pixel</a:t>
                      </a:r>
                      <a:endParaRPr kumimoji="0" lang="el-GR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m)</a:t>
                      </a:r>
                      <a:endParaRPr kumimoji="0" lang="el-GR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 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 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L>
                    <a:lnR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R>
                    <a:lnT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T>
                    <a:lnB w="1905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sm" len="sm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63" name="Text Box 36"/>
          <p:cNvSpPr txBox="1">
            <a:spLocks noChangeArrowheads="1"/>
          </p:cNvSpPr>
          <p:nvPr/>
        </p:nvSpPr>
        <p:spPr bwMode="auto">
          <a:xfrm>
            <a:off x="1327150" y="5917435"/>
            <a:ext cx="6750050" cy="707886"/>
          </a:xfrm>
          <a:prstGeom prst="rect">
            <a:avLst/>
          </a:prstGeom>
          <a:ln>
            <a:headEnd type="none" w="sm" len="sm"/>
            <a:tailEnd type="none" w="lg" len="lg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bg1"/>
                </a:solidFill>
              </a:rPr>
              <a:t>Excellent performance;  single hit position resolution down to ~70 </a:t>
            </a:r>
            <a:r>
              <a:rPr lang="el-GR" sz="2000" dirty="0" smtClean="0">
                <a:solidFill>
                  <a:schemeClr val="bg1"/>
                </a:solidFill>
              </a:rPr>
              <a:t>μ</a:t>
            </a:r>
            <a:r>
              <a:rPr lang="en-US" sz="2000" dirty="0" smtClean="0">
                <a:solidFill>
                  <a:schemeClr val="bg1"/>
                </a:solidFill>
              </a:rPr>
              <a:t>m (</a:t>
            </a:r>
            <a:r>
              <a:rPr lang="en-US" sz="2000" dirty="0">
                <a:solidFill>
                  <a:schemeClr val="bg1"/>
                </a:solidFill>
              </a:rPr>
              <a:t>l</a:t>
            </a:r>
            <a:r>
              <a:rPr lang="en-US" sz="2000" dirty="0" smtClean="0">
                <a:solidFill>
                  <a:schemeClr val="bg1"/>
                </a:solidFill>
              </a:rPr>
              <a:t>imited by diffusion without magnetic field)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64" name="Picture 37" descr="8"/>
          <p:cNvPicPr>
            <a:picLocks noChangeAspect="1" noChangeArrowheads="1"/>
          </p:cNvPicPr>
          <p:nvPr/>
        </p:nvPicPr>
        <p:blipFill>
          <a:blip r:embed="rId6" cstate="print"/>
          <a:srcRect l="52763" t="5580" r="-3769"/>
          <a:stretch>
            <a:fillRect/>
          </a:stretch>
        </p:blipFill>
        <p:spPr bwMode="auto">
          <a:xfrm>
            <a:off x="838200" y="2438400"/>
            <a:ext cx="3352800" cy="2865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133600" y="5410200"/>
            <a:ext cx="5334000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dirty="0">
                <a:latin typeface="+mn-lt"/>
              </a:rPr>
              <a:t>Readout of TPC tracking chambers with GEMs and pixel chip. T. Kim, M. </a:t>
            </a:r>
            <a:r>
              <a:rPr lang="en-US" sz="1100" dirty="0" err="1">
                <a:latin typeface="+mn-lt"/>
              </a:rPr>
              <a:t>Freytsis</a:t>
            </a:r>
            <a:r>
              <a:rPr lang="en-US" sz="1100" dirty="0">
                <a:latin typeface="+mn-lt"/>
              </a:rPr>
              <a:t>, J. Button-Shafer, J. Kadyk, </a:t>
            </a:r>
            <a:r>
              <a:rPr lang="en-US" sz="1100" dirty="0" smtClean="0">
                <a:latin typeface="+mn-lt"/>
              </a:rPr>
              <a:t> S.E</a:t>
            </a:r>
            <a:r>
              <a:rPr lang="en-US" sz="1100" dirty="0">
                <a:latin typeface="+mn-lt"/>
              </a:rPr>
              <a:t>. Vahsen, W.A. Wenzel (LBL, Berkeley) . 2008. 12pp.  NIM (2008) </a:t>
            </a:r>
          </a:p>
        </p:txBody>
      </p:sp>
    </p:spTree>
    <p:extLst>
      <p:ext uri="{BB962C8B-B14F-4D97-AF65-F5344CB8AC3E}">
        <p14:creationId xmlns:p14="http://schemas.microsoft.com/office/powerpoint/2010/main" val="2057835881"/>
      </p:ext>
    </p:extLst>
  </p:cSld>
  <p:clrMapOvr>
    <a:masterClrMapping/>
  </p:clrMapOvr>
  <p:transition advTm="14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Belle2 IDM, Sep 1 '11 </a:t>
            </a:r>
          </a:p>
        </p:txBody>
      </p:sp>
      <p:sp>
        <p:nvSpPr>
          <p:cNvPr id="1741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Sven Vahsen, University of Hawaii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3C5F03-E410-4A0A-B53C-4C6835FE2C1A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7413" name="Picture 2" descr="4"/>
          <p:cNvPicPr>
            <a:picLocks noChangeAspect="1" noChangeArrowheads="1"/>
          </p:cNvPicPr>
          <p:nvPr/>
        </p:nvPicPr>
        <p:blipFill>
          <a:blip r:embed="rId2" cstate="print"/>
          <a:srcRect b="-2162"/>
          <a:stretch>
            <a:fillRect/>
          </a:stretch>
        </p:blipFill>
        <p:spPr bwMode="auto">
          <a:xfrm>
            <a:off x="5029200" y="2314575"/>
            <a:ext cx="3581400" cy="3629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741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Detection of X-ray Lines</a:t>
            </a:r>
          </a:p>
        </p:txBody>
      </p:sp>
      <p:sp>
        <p:nvSpPr>
          <p:cNvPr id="174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4267200" cy="1752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Electrons multiplied by avalanching in GEMs</a:t>
            </a:r>
          </a:p>
          <a:p>
            <a:pPr eaLnBrk="1" hangingPunct="1"/>
            <a:r>
              <a:rPr lang="en-US" sz="1800" dirty="0" smtClean="0"/>
              <a:t>Off-the shelf GEMs from CERN</a:t>
            </a:r>
          </a:p>
          <a:p>
            <a:pPr lvl="1" eaLnBrk="1" hangingPunct="1"/>
            <a:r>
              <a:rPr lang="en-US" sz="1800" dirty="0" smtClean="0"/>
              <a:t>5cm x 5cm x 60 </a:t>
            </a:r>
            <a:r>
              <a:rPr lang="en-US" sz="1800" dirty="0" err="1" smtClean="0"/>
              <a:t>μm</a:t>
            </a:r>
            <a:r>
              <a:rPr lang="en-US" sz="1800" dirty="0" smtClean="0"/>
              <a:t> </a:t>
            </a:r>
          </a:p>
          <a:p>
            <a:pPr lvl="1" eaLnBrk="1" hangingPunct="1"/>
            <a:r>
              <a:rPr lang="en-US" sz="1800" dirty="0" smtClean="0"/>
              <a:t>Hole spacing: 140 </a:t>
            </a:r>
            <a:r>
              <a:rPr lang="en-US" sz="1800" dirty="0" err="1" smtClean="0"/>
              <a:t>μm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1741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267200" cy="1600200"/>
          </a:xfrm>
        </p:spPr>
        <p:txBody>
          <a:bodyPr/>
          <a:lstStyle/>
          <a:p>
            <a:pPr eaLnBrk="1" hangingPunct="1"/>
            <a:r>
              <a:rPr lang="en-US" sz="1800" smtClean="0"/>
              <a:t>Reliable without sparking with single-GEM gain up to 300 (Ar/C0</a:t>
            </a:r>
            <a:r>
              <a:rPr lang="en-US" sz="1800" baseline="-25000" smtClean="0"/>
              <a:t>2</a:t>
            </a:r>
            <a:r>
              <a:rPr lang="en-US" sz="1800" smtClean="0"/>
              <a:t>)</a:t>
            </a:r>
          </a:p>
          <a:p>
            <a:pPr eaLnBrk="1" hangingPunct="1"/>
            <a:r>
              <a:rPr lang="en-US" sz="1800" smtClean="0">
                <a:cs typeface="Arial" charset="0"/>
              </a:rPr>
              <a:t>Two GEMS in series: higher gain with less risk of sparking: </a:t>
            </a:r>
            <a:br>
              <a:rPr lang="en-US" sz="1800" smtClean="0">
                <a:cs typeface="Arial" charset="0"/>
              </a:rPr>
            </a:br>
            <a:r>
              <a:rPr lang="en-US" sz="1800" smtClean="0">
                <a:cs typeface="Arial" charset="0"/>
              </a:rPr>
              <a:t>500V + 400V </a:t>
            </a:r>
            <a:r>
              <a:rPr lang="en-US" sz="1800" smtClean="0">
                <a:cs typeface="Arial" charset="0"/>
                <a:sym typeface="Wingdings" pitchFamily="2" charset="2"/>
              </a:rPr>
              <a:t> gain = 40000</a:t>
            </a:r>
            <a:endParaRPr lang="en-US" sz="1800" smtClean="0">
              <a:cs typeface="Arial" charset="0"/>
            </a:endParaRPr>
          </a:p>
        </p:txBody>
      </p:sp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3" cstate="print"/>
          <a:srcRect b="16719"/>
          <a:stretch>
            <a:fillRect/>
          </a:stretch>
        </p:blipFill>
        <p:spPr bwMode="auto">
          <a:xfrm>
            <a:off x="276225" y="2438400"/>
            <a:ext cx="4244975" cy="3567112"/>
          </a:xfrm>
          <a:prstGeom prst="rect">
            <a:avLst/>
          </a:prstGeom>
          <a:noFill/>
          <a:ln w="31750" algn="ctr">
            <a:noFill/>
            <a:miter lim="800000"/>
            <a:headEnd type="none" w="sm" len="sm"/>
            <a:tailEnd type="none" w="lg" len="lg"/>
          </a:ln>
        </p:spPr>
      </p:pic>
      <p:sp>
        <p:nvSpPr>
          <p:cNvPr id="17419" name="Line 8"/>
          <p:cNvSpPr>
            <a:spLocks noChangeShapeType="1"/>
          </p:cNvSpPr>
          <p:nvPr/>
        </p:nvSpPr>
        <p:spPr bwMode="auto">
          <a:xfrm flipV="1">
            <a:off x="1219200" y="4343400"/>
            <a:ext cx="228600" cy="5334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Text Box 9"/>
          <p:cNvSpPr txBox="1">
            <a:spLocks noChangeArrowheads="1"/>
          </p:cNvSpPr>
          <p:nvPr/>
        </p:nvSpPr>
        <p:spPr bwMode="auto">
          <a:xfrm>
            <a:off x="914400" y="4814888"/>
            <a:ext cx="857250" cy="366712"/>
          </a:xfrm>
          <a:prstGeom prst="rect">
            <a:avLst/>
          </a:prstGeom>
          <a:noFill/>
          <a:ln w="31750" algn="ctr">
            <a:noFill/>
            <a:miter lim="800000"/>
            <a:headEnd type="none" w="sm" len="sm"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CG Times" pitchFamily="18" charset="0"/>
              </a:rPr>
              <a:t>Kapton</a:t>
            </a:r>
          </a:p>
        </p:txBody>
      </p:sp>
      <p:sp>
        <p:nvSpPr>
          <p:cNvPr id="17421" name="Line 10"/>
          <p:cNvSpPr>
            <a:spLocks noChangeShapeType="1"/>
          </p:cNvSpPr>
          <p:nvPr/>
        </p:nvSpPr>
        <p:spPr bwMode="auto">
          <a:xfrm>
            <a:off x="1447800" y="3810000"/>
            <a:ext cx="76200" cy="3810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Text Box 11"/>
          <p:cNvSpPr txBox="1">
            <a:spLocks noChangeArrowheads="1"/>
          </p:cNvSpPr>
          <p:nvPr/>
        </p:nvSpPr>
        <p:spPr bwMode="auto">
          <a:xfrm>
            <a:off x="1066800" y="3443288"/>
            <a:ext cx="857250" cy="366712"/>
          </a:xfrm>
          <a:prstGeom prst="rect">
            <a:avLst/>
          </a:prstGeom>
          <a:noFill/>
          <a:ln w="31750" algn="ctr">
            <a:noFill/>
            <a:miter lim="800000"/>
            <a:headEnd type="none" w="sm" len="sm"/>
            <a:tailEnd type="none" w="lg" len="lg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CG Times" pitchFamily="18" charset="0"/>
              </a:rPr>
              <a:t>Copper</a:t>
            </a:r>
          </a:p>
        </p:txBody>
      </p:sp>
      <p:sp>
        <p:nvSpPr>
          <p:cNvPr id="17423" name="Text Box 12"/>
          <p:cNvSpPr txBox="1">
            <a:spLocks noChangeArrowheads="1"/>
          </p:cNvSpPr>
          <p:nvPr/>
        </p:nvSpPr>
        <p:spPr bwMode="auto">
          <a:xfrm>
            <a:off x="4953000" y="5715000"/>
            <a:ext cx="3671888" cy="304800"/>
          </a:xfrm>
          <a:prstGeom prst="rect">
            <a:avLst/>
          </a:prstGeom>
          <a:solidFill>
            <a:schemeClr val="bg1"/>
          </a:solidFill>
          <a:ln w="31750" algn="ctr">
            <a:noFill/>
            <a:miter lim="800000"/>
            <a:headEnd type="none" w="sm" len="sm"/>
            <a:tailEnd type="none" w="lg" len="lg"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/>
              <a:t>Gain (</a:t>
            </a:r>
            <a:r>
              <a:rPr lang="en-US" sz="1400" dirty="0" err="1"/>
              <a:t>uncalibrated</a:t>
            </a:r>
            <a:r>
              <a:rPr lang="en-US" sz="1400" dirty="0"/>
              <a:t>)</a:t>
            </a:r>
          </a:p>
        </p:txBody>
      </p:sp>
      <p:sp>
        <p:nvSpPr>
          <p:cNvPr id="17424" name="Rectangle 13"/>
          <p:cNvSpPr>
            <a:spLocks noChangeArrowheads="1"/>
          </p:cNvSpPr>
          <p:nvPr/>
        </p:nvSpPr>
        <p:spPr bwMode="auto">
          <a:xfrm>
            <a:off x="7360949" y="3810000"/>
            <a:ext cx="1011815" cy="590931"/>
          </a:xfrm>
          <a:prstGeom prst="rect">
            <a:avLst/>
          </a:prstGeom>
          <a:noFill/>
          <a:ln w="31750" algn="ctr">
            <a:noFill/>
            <a:miter lim="800000"/>
            <a:headEnd type="none" w="sm" len="sm"/>
            <a:tailEnd type="none" w="lg" len="lg"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CG Times" pitchFamily="18" charset="0"/>
              </a:rPr>
              <a:t>24% </a:t>
            </a:r>
            <a:br>
              <a:rPr lang="en-US" dirty="0">
                <a:latin typeface="CG Times" pitchFamily="18" charset="0"/>
              </a:rPr>
            </a:br>
            <a:r>
              <a:rPr lang="en-US" dirty="0">
                <a:latin typeface="CG Times" pitchFamily="18" charset="0"/>
              </a:rPr>
              <a:t>FWHM </a:t>
            </a:r>
          </a:p>
        </p:txBody>
      </p:sp>
      <p:sp>
        <p:nvSpPr>
          <p:cNvPr id="17425" name="Line 14"/>
          <p:cNvSpPr>
            <a:spLocks noChangeShapeType="1"/>
          </p:cNvSpPr>
          <p:nvPr/>
        </p:nvSpPr>
        <p:spPr bwMode="auto">
          <a:xfrm flipV="1">
            <a:off x="6953250" y="4038600"/>
            <a:ext cx="409575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7426" name="Rectangle 15"/>
          <p:cNvSpPr>
            <a:spLocks noChangeArrowheads="1"/>
          </p:cNvSpPr>
          <p:nvPr/>
        </p:nvSpPr>
        <p:spPr bwMode="auto">
          <a:xfrm>
            <a:off x="584200" y="2660650"/>
            <a:ext cx="3532188" cy="311150"/>
          </a:xfrm>
          <a:prstGeom prst="rect">
            <a:avLst/>
          </a:prstGeom>
          <a:noFill/>
          <a:ln w="31750" algn="ctr">
            <a:noFill/>
            <a:miter lim="800000"/>
            <a:headEnd type="none" w="sm" len="sm"/>
            <a:tailEnd type="none" w="lg" len="lg"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</a:rPr>
              <a:t>500 V </a:t>
            </a:r>
            <a:r>
              <a:rPr lang="en-US">
                <a:solidFill>
                  <a:schemeClr val="bg1"/>
                </a:solidFill>
                <a:sym typeface="Wingdings" pitchFamily="2" charset="2"/>
              </a:rPr>
              <a:t> multiplication factor 258</a:t>
            </a:r>
          </a:p>
        </p:txBody>
      </p:sp>
      <p:sp>
        <p:nvSpPr>
          <p:cNvPr id="17427" name="Text Box 16"/>
          <p:cNvSpPr txBox="1">
            <a:spLocks noChangeArrowheads="1"/>
          </p:cNvSpPr>
          <p:nvPr/>
        </p:nvSpPr>
        <p:spPr bwMode="auto">
          <a:xfrm>
            <a:off x="5269723" y="2286000"/>
            <a:ext cx="275428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baseline="30000" dirty="0">
                <a:latin typeface="CG Times" pitchFamily="18" charset="0"/>
              </a:rPr>
              <a:t>55</a:t>
            </a:r>
            <a:r>
              <a:rPr lang="en-US" sz="2000" b="1" dirty="0">
                <a:latin typeface="CG Times" pitchFamily="18" charset="0"/>
              </a:rPr>
              <a:t>Fe (5.9keV X-rays)</a:t>
            </a:r>
          </a:p>
        </p:txBody>
      </p:sp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276225" y="6019800"/>
            <a:ext cx="8334375" cy="646331"/>
          </a:xfrm>
          <a:prstGeom prst="rect">
            <a:avLst/>
          </a:prstGeom>
          <a:ln>
            <a:headEnd type="none" w="sm" len="sm"/>
            <a:tailEnd type="non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dirty="0"/>
              <a:t>x-ray lines are the "smoking guns" for SR </a:t>
            </a:r>
            <a:r>
              <a:rPr lang="en-US" sz="2000" i="1" dirty="0" smtClean="0"/>
              <a:t>backgrounds</a:t>
            </a:r>
            <a:endParaRPr lang="en-US" sz="2000" i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bg1"/>
                </a:solidFill>
                <a:sym typeface="Wingdings" pitchFamily="2" charset="2"/>
              </a:rPr>
              <a:t>Can measure x-ray spectrum in </a:t>
            </a:r>
            <a:r>
              <a:rPr lang="en-US" sz="2000" i="1" dirty="0" err="1" smtClean="0">
                <a:solidFill>
                  <a:schemeClr val="bg1"/>
                </a:solidFill>
                <a:sym typeface="Wingdings" pitchFamily="2" charset="2"/>
              </a:rPr>
              <a:t>keV</a:t>
            </a:r>
            <a:r>
              <a:rPr lang="en-US" sz="2000" i="1" dirty="0" smtClean="0">
                <a:solidFill>
                  <a:schemeClr val="bg1"/>
                </a:solidFill>
                <a:sym typeface="Wingdings" pitchFamily="2" charset="2"/>
              </a:rPr>
              <a:t> region with GEMs only (no pixels used)</a:t>
            </a:r>
          </a:p>
        </p:txBody>
      </p:sp>
    </p:spTree>
    <p:extLst>
      <p:ext uri="{BB962C8B-B14F-4D97-AF65-F5344CB8AC3E}">
        <p14:creationId xmlns:p14="http://schemas.microsoft.com/office/powerpoint/2010/main" val="2207370483"/>
      </p:ext>
    </p:extLst>
  </p:cSld>
  <p:clrMapOvr>
    <a:masterClrMapping/>
  </p:clrMapOvr>
  <p:transition advTm="1048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7" descr="isobutane_range.png"/>
          <p:cNvPicPr>
            <a:picLocks noChangeAspect="1"/>
          </p:cNvPicPr>
          <p:nvPr/>
        </p:nvPicPr>
        <p:blipFill>
          <a:blip r:embed="rId2" cstate="print"/>
          <a:srcRect l="22769" t="32958" r="43657" b="33133"/>
          <a:stretch>
            <a:fillRect/>
          </a:stretch>
        </p:blipFill>
        <p:spPr>
          <a:xfrm>
            <a:off x="990601" y="914400"/>
            <a:ext cx="5066200" cy="3978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Detection of Neutrons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648200"/>
            <a:ext cx="8455384" cy="1828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dirty="0" smtClean="0"/>
              <a:t>With suitable gas, can detect neutrons via nuclear recoils</a:t>
            </a:r>
          </a:p>
          <a:p>
            <a:pPr lvl="1"/>
            <a:r>
              <a:rPr lang="en-US" sz="1800" dirty="0"/>
              <a:t>Large ionization signal (and we are sensitive even to single electrons)</a:t>
            </a:r>
          </a:p>
          <a:p>
            <a:pPr lvl="1"/>
            <a:r>
              <a:rPr lang="en-US" sz="1800" dirty="0"/>
              <a:t>Large </a:t>
            </a:r>
            <a:r>
              <a:rPr lang="en-US" sz="1800" dirty="0" err="1"/>
              <a:t>tracklength</a:t>
            </a:r>
            <a:r>
              <a:rPr lang="en-US" sz="1800" dirty="0"/>
              <a:t>: 7.7mm at 1 </a:t>
            </a:r>
            <a:r>
              <a:rPr lang="en-US" sz="1800" dirty="0" err="1"/>
              <a:t>atm</a:t>
            </a:r>
            <a:r>
              <a:rPr lang="en-US" sz="1800" dirty="0"/>
              <a:t>, versus ~100 micron readout </a:t>
            </a:r>
            <a:r>
              <a:rPr lang="en-US" sz="1800" dirty="0" smtClean="0"/>
              <a:t>resolution</a:t>
            </a:r>
          </a:p>
          <a:p>
            <a:r>
              <a:rPr lang="en-US" sz="2000" dirty="0" smtClean="0"/>
              <a:t>3D measurement of recoils </a:t>
            </a:r>
            <a:r>
              <a:rPr lang="en-US" sz="2000" dirty="0" smtClean="0">
                <a:sym typeface="Wingdings" pitchFamily="2" charset="2"/>
              </a:rPr>
              <a:t> sensitive to energy and direction of neutrons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istinguish </a:t>
            </a:r>
            <a:r>
              <a:rPr lang="en-US" sz="2000" dirty="0"/>
              <a:t>neutrons from charged particles via </a:t>
            </a:r>
            <a:r>
              <a:rPr lang="en-US" sz="2000" dirty="0" err="1"/>
              <a:t>dE</a:t>
            </a:r>
            <a:r>
              <a:rPr lang="en-US" sz="2000" dirty="0"/>
              <a:t>/</a:t>
            </a:r>
            <a:r>
              <a:rPr lang="en-US" sz="2000" dirty="0" err="1"/>
              <a:t>dX</a:t>
            </a:r>
            <a:r>
              <a:rPr lang="en-US" sz="2000" dirty="0"/>
              <a:t> and length of tracks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7481" y="1832171"/>
            <a:ext cx="248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SRIM simulation</a:t>
            </a:r>
            <a:endParaRPr lang="en-US" b="1" dirty="0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477000" y="2196405"/>
            <a:ext cx="2362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1-MeV Hydrogen nuclei recoiling in 1 atmosphere of C</a:t>
            </a:r>
            <a:r>
              <a:rPr kumimoji="0" lang="en-US" sz="1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1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gas. 10</a:t>
            </a:r>
            <a:r>
              <a:rPr kumimoji="0" lang="en-US" sz="14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recoils with identical start position and velocity have been superimposed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90601" y="3212196"/>
            <a:ext cx="43433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400" y="3276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7.7mm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67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Prototypes Built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61384" y="9144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Berkeley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489960" y="92964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Hawaii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Belle2 IDM, Sep 1 '11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Sven Vahsen, University of Hawaii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22DB-B359-4FF5-B628-A2930ED1057F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6388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Working to </a:t>
            </a:r>
            <a:r>
              <a:rPr lang="en-US" b="1" dirty="0"/>
              <a:t>d</a:t>
            </a:r>
            <a:r>
              <a:rPr lang="en-US" b="1" dirty="0" smtClean="0"/>
              <a:t>emonstrate neutron detection this year at Hawaii. Currently commissioning Hawaii prototype and constructing collimated neutron source.</a:t>
            </a:r>
          </a:p>
          <a:p>
            <a:r>
              <a:rPr lang="en-US" b="1" dirty="0" smtClean="0"/>
              <a:t>(note: vessels shown are </a:t>
            </a:r>
            <a:r>
              <a:rPr lang="en-US" b="1" i="1" dirty="0" smtClean="0"/>
              <a:t>much</a:t>
            </a:r>
            <a:r>
              <a:rPr lang="en-US" b="1" dirty="0" smtClean="0"/>
              <a:t> larger than what we are proposing for BEAST)</a:t>
            </a:r>
          </a:p>
        </p:txBody>
      </p:sp>
      <p:pic>
        <p:nvPicPr>
          <p:cNvPr id="9" name="Picture 8" descr="IMG_571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32602" y="1962150"/>
            <a:ext cx="4114801" cy="308610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478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GM_BEAST_Vahsen">
  <a:themeElements>
    <a:clrScheme name="1_indetvalidation_sep2006_vahsen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indetvalidation_sep2006_vahse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G 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G Times" pitchFamily="18" charset="0"/>
          </a:defRPr>
        </a:defPPr>
      </a:lstStyle>
    </a:lnDef>
  </a:objectDefaults>
  <a:extraClrSchemeLst>
    <a:extraClrScheme>
      <a:clrScheme name="1_indetvalidation_sep2006_vahse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detvalidation_sep2006_vahse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detvalidation_sep2006_vahse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detvalidation_sep2006_vahse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detvalidation_sep2006_vahse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detvalidation_sep2006_vahse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detvalidation_sep2006_vahse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awaii_colloqui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ijing_2009">
  <a:themeElements>
    <a:clrScheme name="utica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eijing_2009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utic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ica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ica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ica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ic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ic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BGM_BEAST_Vahsen</Template>
  <TotalTime>374</TotalTime>
  <Words>1684</Words>
  <Application>Microsoft Office PowerPoint</Application>
  <PresentationFormat>On-screen Show (4:3)</PresentationFormat>
  <Paragraphs>266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BGM_BEAST_Vahsen</vt:lpstr>
      <vt:lpstr>hawaii_colloquium</vt:lpstr>
      <vt:lpstr>2_beijing_2009</vt:lpstr>
      <vt:lpstr>Chart</vt:lpstr>
      <vt:lpstr>microTPCs in SuperBEAST</vt:lpstr>
      <vt:lpstr>Contents</vt:lpstr>
      <vt:lpstr>Motivation for Commissioning Detector</vt:lpstr>
      <vt:lpstr>U. Hawaii Proposal for BEASTII</vt:lpstr>
      <vt:lpstr>More on the MicroTPCs</vt:lpstr>
      <vt:lpstr>Detection of Charged Tracks</vt:lpstr>
      <vt:lpstr>Detection of X-ray Lines</vt:lpstr>
      <vt:lpstr>Detection of Neutrons</vt:lpstr>
      <vt:lpstr>2nd Generation Prototypes Built</vt:lpstr>
      <vt:lpstr>TPCs in BEASTII?</vt:lpstr>
      <vt:lpstr>Three Scenarios</vt:lpstr>
      <vt:lpstr>Scenario C</vt:lpstr>
      <vt:lpstr>KEKB Commissioning in 1998</vt:lpstr>
      <vt:lpstr>The BEAST in the Cave (Scenario C)</vt:lpstr>
      <vt:lpstr>Scenario A</vt:lpstr>
      <vt:lpstr>Scenario B</vt:lpstr>
      <vt:lpstr>Comments / Discussion</vt:lpstr>
      <vt:lpstr>Plenty of Work</vt:lpstr>
      <vt:lpstr>BEAST2 in DOE proposal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Detector  for SuperKEKB</dc:title>
  <dc:creator>Sven</dc:creator>
  <cp:lastModifiedBy>Sven Vahsen</cp:lastModifiedBy>
  <cp:revision>36</cp:revision>
  <dcterms:created xsi:type="dcterms:W3CDTF">2011-08-31T20:50:57Z</dcterms:created>
  <dcterms:modified xsi:type="dcterms:W3CDTF">2011-09-01T06:28:24Z</dcterms:modified>
</cp:coreProperties>
</file>